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8" r:id="rId2"/>
    <p:sldId id="269" r:id="rId3"/>
    <p:sldId id="270" r:id="rId4"/>
    <p:sldId id="271" r:id="rId5"/>
    <p:sldId id="275" r:id="rId6"/>
    <p:sldId id="276" r:id="rId7"/>
    <p:sldId id="273" r:id="rId8"/>
    <p:sldId id="272" r:id="rId9"/>
    <p:sldId id="259" r:id="rId10"/>
    <p:sldId id="25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574A6D-ED21-436A-8D9D-E82EB3F6764A}" type="datetimeFigureOut">
              <a:rPr lang="tr-TR" smtClean="0"/>
              <a:t>18.05.2017</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F9D1C3-75A2-47FD-8ADF-5FB850ED2F33}" type="slidenum">
              <a:rPr lang="tr-TR" smtClean="0"/>
              <a:t>‹#›</a:t>
            </a:fld>
            <a:endParaRPr lang="tr-TR"/>
          </a:p>
        </p:txBody>
      </p:sp>
    </p:spTree>
    <p:extLst>
      <p:ext uri="{BB962C8B-B14F-4D97-AF65-F5344CB8AC3E}">
        <p14:creationId xmlns:p14="http://schemas.microsoft.com/office/powerpoint/2010/main" val="280357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E620C-EE52-4084-B6C2-F04C76FA1785}" type="datetimeFigureOut">
              <a:rPr lang="tr-TR" smtClean="0"/>
              <a:t>18.05.2017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E24B8-420E-4473-927A-B4D6FFACFECC}" type="slidenum">
              <a:rPr lang="tr-TR" smtClean="0"/>
              <a:t>‹#›</a:t>
            </a:fld>
            <a:endParaRPr lang="tr-TR"/>
          </a:p>
        </p:txBody>
      </p:sp>
    </p:spTree>
    <p:extLst>
      <p:ext uri="{BB962C8B-B14F-4D97-AF65-F5344CB8AC3E}">
        <p14:creationId xmlns:p14="http://schemas.microsoft.com/office/powerpoint/2010/main" val="379900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270889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149526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365642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174291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5839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116489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165779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t>9</a:t>
            </a:fld>
            <a:endParaRPr lang="tr-TR"/>
          </a:p>
        </p:txBody>
      </p:sp>
    </p:spTree>
    <p:extLst>
      <p:ext uri="{BB962C8B-B14F-4D97-AF65-F5344CB8AC3E}">
        <p14:creationId xmlns:p14="http://schemas.microsoft.com/office/powerpoint/2010/main" val="73475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C5D999F1-257A-4278-A2F3-72E5C5E97791}"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80262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AC66CF5-C118-48B0-ACDC-3AF971264B75}"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342031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BC932BE-1CA4-4039-A757-3433722D65B9}"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140372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9E7D70B-883E-42E0-9D04-4218030C2A5E}"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60179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41EF1275-066D-43B1-97A9-36917DA720F2}"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2813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23E5548F-E8FE-4231-9579-4E478E7A824E}" type="datetime1">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424330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0C37577B-BD5D-4FBD-8348-8FB3E97A3568}" type="datetime1">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155774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C01EDD04-2669-48FE-BBB9-EAC3A9168193}" type="datetime1">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272356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6F3C6-402A-4214-BBE4-0F5E5D8EE61D}" type="datetime1">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259786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418E81B-AE0F-4373-9D26-A9A44B1993B2}" type="datetime1">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85739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639E7681-3A39-4133-8247-F12CDB077F0F}" type="datetime1">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307019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918BB-3BD6-41BE-929A-3642E595FD4D}" type="datetime1">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C32A6-0B67-4E49-9946-116EA9F7F92A}" type="slidenum">
              <a:rPr lang="en-US" smtClean="0"/>
              <a:t>‹#›</a:t>
            </a:fld>
            <a:endParaRPr lang="en-US"/>
          </a:p>
        </p:txBody>
      </p:sp>
    </p:spTree>
    <p:extLst>
      <p:ext uri="{BB962C8B-B14F-4D97-AF65-F5344CB8AC3E}">
        <p14:creationId xmlns:p14="http://schemas.microsoft.com/office/powerpoint/2010/main" val="336786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01496" y="2962932"/>
            <a:ext cx="4290822" cy="1569660"/>
          </a:xfrm>
          <a:prstGeom prst="rect">
            <a:avLst/>
          </a:prstGeom>
          <a:noFill/>
        </p:spPr>
        <p:txBody>
          <a:bodyPr wrap="square" rtlCol="0">
            <a:spAutoFit/>
          </a:bodyPr>
          <a:lstStyle/>
          <a:p>
            <a:pPr algn="ctr"/>
            <a:r>
              <a:rPr lang="tr-TR" sz="3200" b="1" dirty="0" smtClean="0"/>
              <a:t>İZİN </a:t>
            </a:r>
          </a:p>
          <a:p>
            <a:pPr algn="ctr"/>
            <a:r>
              <a:rPr lang="tr-TR" sz="3200" b="1" dirty="0" smtClean="0"/>
              <a:t>VE GÖREVLENDİRMELER</a:t>
            </a:r>
            <a:endParaRPr lang="en-US" sz="3200" b="1" dirty="0"/>
          </a:p>
        </p:txBody>
      </p:sp>
    </p:spTree>
    <p:extLst>
      <p:ext uri="{BB962C8B-B14F-4D97-AF65-F5344CB8AC3E}">
        <p14:creationId xmlns:p14="http://schemas.microsoft.com/office/powerpoint/2010/main" val="3111518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01585" y="856978"/>
            <a:ext cx="3179704" cy="830997"/>
          </a:xfrm>
          <a:prstGeom prst="rect">
            <a:avLst/>
          </a:prstGeom>
          <a:noFill/>
        </p:spPr>
        <p:txBody>
          <a:bodyPr wrap="square" rtlCol="0">
            <a:spAutoFit/>
          </a:bodyPr>
          <a:lstStyle/>
          <a:p>
            <a:pPr algn="ctr"/>
            <a:r>
              <a:rPr lang="en-US" sz="4800" dirty="0" err="1" smtClean="0">
                <a:solidFill>
                  <a:srgbClr val="000000"/>
                </a:solidFill>
              </a:rPr>
              <a:t>Teşekkürler</a:t>
            </a:r>
            <a:endParaRPr lang="en-US" sz="4800" dirty="0">
              <a:solidFill>
                <a:srgbClr val="000000"/>
              </a:solidFill>
            </a:endParaRPr>
          </a:p>
        </p:txBody>
      </p:sp>
    </p:spTree>
    <p:extLst>
      <p:ext uri="{BB962C8B-B14F-4D97-AF65-F5344CB8AC3E}">
        <p14:creationId xmlns:p14="http://schemas.microsoft.com/office/powerpoint/2010/main" val="150903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İZİNLER</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40771" y="1317936"/>
            <a:ext cx="7530029" cy="3139321"/>
          </a:xfrm>
          <a:prstGeom prst="rect">
            <a:avLst/>
          </a:prstGeom>
        </p:spPr>
        <p:txBody>
          <a:bodyPr wrap="square">
            <a:spAutoFit/>
          </a:bodyPr>
          <a:lstStyle/>
          <a:p>
            <a:r>
              <a:rPr lang="tr-TR" dirty="0" smtClean="0">
                <a:solidFill>
                  <a:srgbClr val="C00000"/>
                </a:solidFill>
              </a:rPr>
              <a:t>İzinler</a:t>
            </a:r>
            <a:r>
              <a:rPr lang="tr-TR" dirty="0">
                <a:solidFill>
                  <a:srgbClr val="C00000"/>
                </a:solidFill>
              </a:rPr>
              <a:t>: </a:t>
            </a:r>
            <a:endParaRPr lang="tr-TR" dirty="0" smtClean="0">
              <a:solidFill>
                <a:srgbClr val="C00000"/>
              </a:solidFill>
            </a:endParaRPr>
          </a:p>
          <a:p>
            <a:r>
              <a:rPr lang="tr-TR" dirty="0" smtClean="0">
                <a:solidFill>
                  <a:srgbClr val="C00000"/>
                </a:solidFill>
              </a:rPr>
              <a:t>2547/ Madde </a:t>
            </a:r>
            <a:r>
              <a:rPr lang="tr-TR" dirty="0">
                <a:solidFill>
                  <a:srgbClr val="C00000"/>
                </a:solidFill>
              </a:rPr>
              <a:t>64 </a:t>
            </a:r>
            <a:r>
              <a:rPr lang="tr-TR" dirty="0">
                <a:solidFill>
                  <a:prstClr val="black"/>
                </a:solidFill>
              </a:rPr>
              <a:t>– </a:t>
            </a:r>
            <a:r>
              <a:rPr lang="tr-TR" sz="2000" dirty="0">
                <a:solidFill>
                  <a:prstClr val="black"/>
                </a:solidFill>
              </a:rPr>
              <a:t>Öğretim elemanları yıllık izinlerini, normal olarak, öğrenime ara verilen zamanlarda kullanırlar. Bunların diğer izinleri ile Yükseköğretim üst kuruluşları personelinin ve yükseköğretim kurumları memurlarının izin işleri 657 Sayılı Devlet Memurları Kanunu hükümlerine göre yürütülür. Rektör, iznini Yükseköğretim Kurul Başkanından, diğer yöneticiler ise bir üst makamdan alırlar. Yükseköğretim kurumlarında ve üst kuruluşlarda görevli bütün personel bağlı olduğu ilk disiplin amirinin izniyle görevi başından ayrılabilir. </a:t>
            </a:r>
            <a:endParaRPr lang="tr-TR" sz="2000" dirty="0" smtClean="0">
              <a:solidFill>
                <a:prstClr val="black"/>
              </a:solidFill>
            </a:endParaRPr>
          </a:p>
          <a:p>
            <a:endParaRPr lang="tr-TR" sz="2000" dirty="0">
              <a:solidFill>
                <a:prstClr val="black"/>
              </a:solidFill>
            </a:endParaRPr>
          </a:p>
        </p:txBody>
      </p:sp>
    </p:spTree>
    <p:extLst>
      <p:ext uri="{BB962C8B-B14F-4D97-AF65-F5344CB8AC3E}">
        <p14:creationId xmlns:p14="http://schemas.microsoft.com/office/powerpoint/2010/main" val="46719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İZİN HAKKI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47879" y="1259296"/>
            <a:ext cx="8124939" cy="1323439"/>
          </a:xfrm>
          <a:prstGeom prst="rect">
            <a:avLst/>
          </a:prstGeom>
        </p:spPr>
        <p:txBody>
          <a:bodyPr wrap="square">
            <a:spAutoFit/>
          </a:bodyPr>
          <a:lstStyle/>
          <a:p>
            <a:r>
              <a:rPr lang="tr-TR" sz="2000" dirty="0">
                <a:solidFill>
                  <a:srgbClr val="C00000"/>
                </a:solidFill>
              </a:rPr>
              <a:t>Yıllık ücretli izin hakkı ve izin süreleri </a:t>
            </a:r>
            <a:endParaRPr lang="tr-TR" sz="2000" dirty="0" smtClean="0">
              <a:solidFill>
                <a:srgbClr val="C00000"/>
              </a:solidFill>
            </a:endParaRPr>
          </a:p>
          <a:p>
            <a:endParaRPr lang="tr-TR" sz="2000" dirty="0">
              <a:solidFill>
                <a:srgbClr val="C00000"/>
              </a:solidFill>
            </a:endParaRPr>
          </a:p>
          <a:p>
            <a:r>
              <a:rPr lang="tr-TR" sz="2000" dirty="0">
                <a:solidFill>
                  <a:srgbClr val="C00000"/>
                </a:solidFill>
              </a:rPr>
              <a:t>4857 /Madde 53 </a:t>
            </a:r>
            <a:r>
              <a:rPr lang="tr-TR" sz="2000" dirty="0">
                <a:solidFill>
                  <a:prstClr val="black"/>
                </a:solidFill>
              </a:rPr>
              <a:t>- İşyerinde işe başladığı günden itibaren, deneme süresi de içinde olmak üzere, en az bir yıl çalışmış olan işçilere yıllık ücretli izin veri</a:t>
            </a:r>
            <a:r>
              <a:rPr lang="tr-TR" dirty="0">
                <a:solidFill>
                  <a:prstClr val="black"/>
                </a:solidFill>
              </a:rPr>
              <a:t>lir.</a:t>
            </a:r>
          </a:p>
        </p:txBody>
      </p:sp>
      <p:sp>
        <p:nvSpPr>
          <p:cNvPr id="3" name="Dikdörtgen 2"/>
          <p:cNvSpPr/>
          <p:nvPr/>
        </p:nvSpPr>
        <p:spPr>
          <a:xfrm>
            <a:off x="206564" y="2902234"/>
            <a:ext cx="8769427" cy="1323439"/>
          </a:xfrm>
          <a:prstGeom prst="rect">
            <a:avLst/>
          </a:prstGeom>
        </p:spPr>
        <p:txBody>
          <a:bodyPr wrap="square">
            <a:spAutoFit/>
          </a:bodyPr>
          <a:lstStyle/>
          <a:p>
            <a:r>
              <a:rPr lang="tr-TR" sz="2000" dirty="0">
                <a:solidFill>
                  <a:prstClr val="black"/>
                </a:solidFill>
              </a:rPr>
              <a:t>işçilere verilecek yıllık ücretli izin süresi, hizmet süresi</a:t>
            </a:r>
            <a:r>
              <a:rPr lang="tr-TR" sz="2000" dirty="0" smtClean="0">
                <a:solidFill>
                  <a:prstClr val="black"/>
                </a:solidFill>
              </a:rPr>
              <a:t>;</a:t>
            </a:r>
          </a:p>
          <a:p>
            <a:r>
              <a:rPr lang="tr-TR" sz="2000" dirty="0" smtClean="0">
                <a:solidFill>
                  <a:prstClr val="black"/>
                </a:solidFill>
              </a:rPr>
              <a:t>a</a:t>
            </a:r>
            <a:r>
              <a:rPr lang="tr-TR" sz="2000" dirty="0">
                <a:solidFill>
                  <a:prstClr val="black"/>
                </a:solidFill>
              </a:rPr>
              <a:t>) Bir yıldan beş yıla kadar (beş yıl dahil) olanlara </a:t>
            </a:r>
            <a:r>
              <a:rPr lang="tr-TR" sz="2000" dirty="0" smtClean="0">
                <a:solidFill>
                  <a:prstClr val="black"/>
                </a:solidFill>
              </a:rPr>
              <a:t>14 (</a:t>
            </a:r>
            <a:r>
              <a:rPr lang="tr-TR" sz="2000" dirty="0" err="1" smtClean="0">
                <a:solidFill>
                  <a:prstClr val="black"/>
                </a:solidFill>
              </a:rPr>
              <a:t>ondört</a:t>
            </a:r>
            <a:r>
              <a:rPr lang="tr-TR" sz="2000" dirty="0" smtClean="0">
                <a:solidFill>
                  <a:prstClr val="black"/>
                </a:solidFill>
              </a:rPr>
              <a:t>) </a:t>
            </a:r>
            <a:r>
              <a:rPr lang="tr-TR" sz="2000" dirty="0">
                <a:solidFill>
                  <a:prstClr val="black"/>
                </a:solidFill>
              </a:rPr>
              <a:t>günden, </a:t>
            </a:r>
            <a:endParaRPr lang="tr-TR" sz="2000" dirty="0" smtClean="0">
              <a:solidFill>
                <a:prstClr val="black"/>
              </a:solidFill>
            </a:endParaRPr>
          </a:p>
          <a:p>
            <a:r>
              <a:rPr lang="tr-TR" sz="2000" dirty="0" smtClean="0">
                <a:solidFill>
                  <a:prstClr val="black"/>
                </a:solidFill>
              </a:rPr>
              <a:t>b</a:t>
            </a:r>
            <a:r>
              <a:rPr lang="tr-TR" sz="2000" dirty="0">
                <a:solidFill>
                  <a:prstClr val="black"/>
                </a:solidFill>
              </a:rPr>
              <a:t>) Beş yıldan fazla </a:t>
            </a:r>
            <a:r>
              <a:rPr lang="tr-TR" sz="2000" dirty="0" err="1">
                <a:solidFill>
                  <a:prstClr val="black"/>
                </a:solidFill>
              </a:rPr>
              <a:t>onbeş</a:t>
            </a:r>
            <a:r>
              <a:rPr lang="tr-TR" sz="2000" dirty="0">
                <a:solidFill>
                  <a:prstClr val="black"/>
                </a:solidFill>
              </a:rPr>
              <a:t> yıldan az olanlara </a:t>
            </a:r>
            <a:r>
              <a:rPr lang="tr-TR" sz="2000" dirty="0" smtClean="0">
                <a:solidFill>
                  <a:prstClr val="black"/>
                </a:solidFill>
              </a:rPr>
              <a:t>20 (yirmi) </a:t>
            </a:r>
            <a:r>
              <a:rPr lang="tr-TR" sz="2000" dirty="0">
                <a:solidFill>
                  <a:prstClr val="black"/>
                </a:solidFill>
              </a:rPr>
              <a:t>günden, </a:t>
            </a:r>
            <a:endParaRPr lang="tr-TR" sz="2000" dirty="0" smtClean="0">
              <a:solidFill>
                <a:prstClr val="black"/>
              </a:solidFill>
            </a:endParaRPr>
          </a:p>
          <a:p>
            <a:r>
              <a:rPr lang="tr-TR" sz="2000" dirty="0" smtClean="0">
                <a:solidFill>
                  <a:prstClr val="black"/>
                </a:solidFill>
              </a:rPr>
              <a:t>c</a:t>
            </a:r>
            <a:r>
              <a:rPr lang="tr-TR" sz="2000" dirty="0">
                <a:solidFill>
                  <a:prstClr val="black"/>
                </a:solidFill>
              </a:rPr>
              <a:t>) </a:t>
            </a:r>
            <a:r>
              <a:rPr lang="tr-TR" sz="2000" dirty="0" err="1">
                <a:solidFill>
                  <a:prstClr val="black"/>
                </a:solidFill>
              </a:rPr>
              <a:t>Onbeş</a:t>
            </a:r>
            <a:r>
              <a:rPr lang="tr-TR" sz="2000" dirty="0">
                <a:solidFill>
                  <a:prstClr val="black"/>
                </a:solidFill>
              </a:rPr>
              <a:t> yıl (dahil) ve daha fazla olanlara </a:t>
            </a:r>
            <a:r>
              <a:rPr lang="tr-TR" sz="2000" dirty="0" smtClean="0">
                <a:solidFill>
                  <a:prstClr val="black"/>
                </a:solidFill>
              </a:rPr>
              <a:t>26 (</a:t>
            </a:r>
            <a:r>
              <a:rPr lang="tr-TR" sz="2000" dirty="0" err="1" smtClean="0">
                <a:solidFill>
                  <a:prstClr val="black"/>
                </a:solidFill>
              </a:rPr>
              <a:t>yirmialtı</a:t>
            </a:r>
            <a:r>
              <a:rPr lang="tr-TR" sz="2000" dirty="0" smtClean="0">
                <a:solidFill>
                  <a:prstClr val="black"/>
                </a:solidFill>
              </a:rPr>
              <a:t>) </a:t>
            </a:r>
            <a:r>
              <a:rPr lang="tr-TR" sz="2000" dirty="0">
                <a:solidFill>
                  <a:prstClr val="black"/>
                </a:solidFill>
              </a:rPr>
              <a:t>günden AZ OLAMAZ.</a:t>
            </a:r>
          </a:p>
        </p:txBody>
      </p:sp>
      <p:sp>
        <p:nvSpPr>
          <p:cNvPr id="4" name="Dikdörtgen 3"/>
          <p:cNvSpPr/>
          <p:nvPr/>
        </p:nvSpPr>
        <p:spPr>
          <a:xfrm>
            <a:off x="206564" y="4545172"/>
            <a:ext cx="7857784" cy="1015663"/>
          </a:xfrm>
          <a:prstGeom prst="rect">
            <a:avLst/>
          </a:prstGeom>
        </p:spPr>
        <p:txBody>
          <a:bodyPr wrap="square">
            <a:spAutoFit/>
          </a:bodyPr>
          <a:lstStyle/>
          <a:p>
            <a:pPr defTabSz="914400" eaLnBrk="0" fontAlgn="base" hangingPunct="0">
              <a:spcBef>
                <a:spcPct val="0"/>
              </a:spcBef>
              <a:spcAft>
                <a:spcPct val="0"/>
              </a:spcAft>
            </a:pPr>
            <a:r>
              <a:rPr lang="tr-TR" altLang="tr-TR" sz="2000" b="1" dirty="0" smtClean="0">
                <a:solidFill>
                  <a:srgbClr val="C00000"/>
                </a:solidFill>
                <a:cs typeface="Times New Roman" panose="02020603050405020304" pitchFamily="18" charset="0"/>
              </a:rPr>
              <a:t>657/Madde </a:t>
            </a:r>
            <a:r>
              <a:rPr lang="tr-TR" altLang="tr-TR" sz="2000" b="1" dirty="0">
                <a:solidFill>
                  <a:srgbClr val="C00000"/>
                </a:solidFill>
                <a:cs typeface="Times New Roman" panose="02020603050405020304" pitchFamily="18" charset="0"/>
              </a:rPr>
              <a:t>102:</a:t>
            </a:r>
            <a:r>
              <a:rPr lang="tr-TR" altLang="tr-TR" sz="2000" dirty="0">
                <a:solidFill>
                  <a:srgbClr val="C00000"/>
                </a:solidFill>
                <a:cs typeface="Times New Roman" panose="02020603050405020304" pitchFamily="18" charset="0"/>
              </a:rPr>
              <a:t> </a:t>
            </a:r>
            <a:r>
              <a:rPr lang="tr-TR" altLang="tr-TR" sz="2000" dirty="0">
                <a:solidFill>
                  <a:srgbClr val="000000"/>
                </a:solidFill>
                <a:cs typeface="Times New Roman" panose="02020603050405020304" pitchFamily="18" charset="0"/>
              </a:rPr>
              <a:t>Devlet memurlarının yıllık izin süresi, hizmeti</a:t>
            </a:r>
          </a:p>
          <a:p>
            <a:pPr defTabSz="914400" eaLnBrk="0" fontAlgn="base" hangingPunct="0">
              <a:spcBef>
                <a:spcPct val="0"/>
              </a:spcBef>
              <a:spcAft>
                <a:spcPct val="0"/>
              </a:spcAft>
            </a:pPr>
            <a:r>
              <a:rPr lang="tr-TR" altLang="tr-TR" sz="2000" dirty="0">
                <a:solidFill>
                  <a:srgbClr val="000000"/>
                </a:solidFill>
                <a:cs typeface="Times New Roman" panose="02020603050405020304" pitchFamily="18" charset="0"/>
              </a:rPr>
              <a:t> </a:t>
            </a:r>
            <a:r>
              <a:rPr lang="tr-TR" altLang="tr-TR" sz="2000" b="1" dirty="0">
                <a:solidFill>
                  <a:srgbClr val="000000"/>
                </a:solidFill>
                <a:cs typeface="Times New Roman" panose="02020603050405020304" pitchFamily="18" charset="0"/>
              </a:rPr>
              <a:t>1 yıldan on yıla kadar</a:t>
            </a:r>
            <a:r>
              <a:rPr lang="tr-TR" altLang="tr-TR" sz="2000" dirty="0">
                <a:solidFill>
                  <a:srgbClr val="000000"/>
                </a:solidFill>
                <a:cs typeface="Times New Roman" panose="02020603050405020304" pitchFamily="18" charset="0"/>
              </a:rPr>
              <a:t> (on yıl dahil) olanlar için </a:t>
            </a:r>
            <a:r>
              <a:rPr lang="tr-TR" altLang="tr-TR" sz="2000" dirty="0" smtClean="0">
                <a:solidFill>
                  <a:srgbClr val="000000"/>
                </a:solidFill>
                <a:cs typeface="Times New Roman" panose="02020603050405020304" pitchFamily="18" charset="0"/>
              </a:rPr>
              <a:t>20 (yirmi) </a:t>
            </a:r>
            <a:r>
              <a:rPr lang="tr-TR" altLang="tr-TR" sz="2000" dirty="0">
                <a:solidFill>
                  <a:srgbClr val="000000"/>
                </a:solidFill>
                <a:cs typeface="Times New Roman" panose="02020603050405020304" pitchFamily="18" charset="0"/>
              </a:rPr>
              <a:t>gün, </a:t>
            </a:r>
          </a:p>
          <a:p>
            <a:pPr defTabSz="914400" eaLnBrk="0" fontAlgn="base" hangingPunct="0">
              <a:spcBef>
                <a:spcPct val="0"/>
              </a:spcBef>
              <a:spcAft>
                <a:spcPct val="0"/>
              </a:spcAft>
            </a:pPr>
            <a:r>
              <a:rPr lang="tr-TR" altLang="tr-TR" sz="2000" dirty="0">
                <a:solidFill>
                  <a:srgbClr val="000000"/>
                </a:solidFill>
                <a:cs typeface="Times New Roman" panose="02020603050405020304" pitchFamily="18" charset="0"/>
              </a:rPr>
              <a:t>hizmeti </a:t>
            </a:r>
            <a:r>
              <a:rPr lang="tr-TR" altLang="tr-TR" sz="2000" b="1" dirty="0">
                <a:solidFill>
                  <a:srgbClr val="000000"/>
                </a:solidFill>
                <a:cs typeface="Times New Roman" panose="02020603050405020304" pitchFamily="18" charset="0"/>
              </a:rPr>
              <a:t>on yıldan fazla</a:t>
            </a:r>
            <a:r>
              <a:rPr lang="tr-TR" altLang="tr-TR" sz="2000" dirty="0">
                <a:solidFill>
                  <a:srgbClr val="000000"/>
                </a:solidFill>
                <a:cs typeface="Times New Roman" panose="02020603050405020304" pitchFamily="18" charset="0"/>
              </a:rPr>
              <a:t> olanlar için </a:t>
            </a:r>
            <a:r>
              <a:rPr lang="tr-TR" altLang="tr-TR" sz="2000" dirty="0" smtClean="0">
                <a:solidFill>
                  <a:srgbClr val="000000"/>
                </a:solidFill>
                <a:cs typeface="Times New Roman" panose="02020603050405020304" pitchFamily="18" charset="0"/>
              </a:rPr>
              <a:t>30 (otuz) </a:t>
            </a:r>
            <a:r>
              <a:rPr lang="tr-TR" altLang="tr-TR" sz="2000" dirty="0">
                <a:solidFill>
                  <a:srgbClr val="000000"/>
                </a:solidFill>
                <a:cs typeface="Times New Roman" panose="02020603050405020304" pitchFamily="18" charset="0"/>
              </a:rPr>
              <a:t>gündür. </a:t>
            </a:r>
            <a:endParaRPr lang="tr-TR" altLang="tr-TR" sz="2000" dirty="0">
              <a:solidFill>
                <a:prstClr val="black"/>
              </a:solidFill>
            </a:endParaRPr>
          </a:p>
        </p:txBody>
      </p:sp>
    </p:spTree>
    <p:extLst>
      <p:ext uri="{BB962C8B-B14F-4D97-AF65-F5344CB8AC3E}">
        <p14:creationId xmlns:p14="http://schemas.microsoft.com/office/powerpoint/2010/main" val="139243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a:solidFill>
                  <a:srgbClr val="FFC000"/>
                </a:solidFill>
              </a:rPr>
              <a:t>İZİNLER</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03812" y="1564396"/>
            <a:ext cx="8708834" cy="3970318"/>
          </a:xfrm>
          <a:prstGeom prst="rect">
            <a:avLst/>
          </a:prstGeom>
        </p:spPr>
        <p:txBody>
          <a:bodyPr wrap="square">
            <a:spAutoFit/>
          </a:bodyPr>
          <a:lstStyle/>
          <a:p>
            <a:endParaRPr lang="tr-TR" sz="3600" dirty="0">
              <a:solidFill>
                <a:srgbClr val="C00000"/>
              </a:solidFill>
            </a:endParaRPr>
          </a:p>
          <a:p>
            <a:pPr marL="571500" indent="-571500">
              <a:buFont typeface="Arial" panose="020B0604020202020204" pitchFamily="34" charset="0"/>
              <a:buChar char="•"/>
            </a:pPr>
            <a:r>
              <a:rPr lang="tr-TR" sz="3600" dirty="0" smtClean="0">
                <a:solidFill>
                  <a:prstClr val="black"/>
                </a:solidFill>
              </a:rPr>
              <a:t>Saatlik (gün içinde)</a:t>
            </a:r>
            <a:endParaRPr lang="tr-TR" sz="3600" dirty="0">
              <a:solidFill>
                <a:prstClr val="black"/>
              </a:solidFill>
            </a:endParaRPr>
          </a:p>
          <a:p>
            <a:pPr marL="571500" indent="-571500">
              <a:buFont typeface="Arial" panose="020B0604020202020204" pitchFamily="34" charset="0"/>
              <a:buChar char="•"/>
            </a:pPr>
            <a:r>
              <a:rPr lang="tr-TR" sz="3600" dirty="0">
                <a:solidFill>
                  <a:prstClr val="black"/>
                </a:solidFill>
              </a:rPr>
              <a:t>Mazeret </a:t>
            </a:r>
            <a:endParaRPr lang="tr-TR" sz="3600" dirty="0" smtClean="0">
              <a:solidFill>
                <a:prstClr val="black"/>
              </a:solidFill>
            </a:endParaRPr>
          </a:p>
          <a:p>
            <a:r>
              <a:rPr lang="tr-TR" sz="3600" dirty="0" smtClean="0">
                <a:solidFill>
                  <a:prstClr val="black"/>
                </a:solidFill>
              </a:rPr>
              <a:t>     </a:t>
            </a:r>
            <a:r>
              <a:rPr lang="tr-TR" sz="3600" dirty="0">
                <a:solidFill>
                  <a:prstClr val="black"/>
                </a:solidFill>
              </a:rPr>
              <a:t>(yıllık izin varken mazeret izini kullanılmaz)</a:t>
            </a:r>
          </a:p>
          <a:p>
            <a:pPr marL="571500" indent="-571500">
              <a:buFont typeface="Arial" panose="020B0604020202020204" pitchFamily="34" charset="0"/>
              <a:buChar char="•"/>
            </a:pPr>
            <a:r>
              <a:rPr lang="tr-TR" sz="3600" dirty="0">
                <a:solidFill>
                  <a:prstClr val="black"/>
                </a:solidFill>
              </a:rPr>
              <a:t>Hastalık/sağlık </a:t>
            </a:r>
            <a:r>
              <a:rPr lang="tr-TR" sz="3600" dirty="0" smtClean="0">
                <a:solidFill>
                  <a:prstClr val="black"/>
                </a:solidFill>
              </a:rPr>
              <a:t> </a:t>
            </a:r>
            <a:r>
              <a:rPr lang="tr-TR" sz="3600" smtClean="0">
                <a:solidFill>
                  <a:prstClr val="black"/>
                </a:solidFill>
              </a:rPr>
              <a:t>(raporlu)</a:t>
            </a:r>
            <a:endParaRPr lang="tr-TR" sz="3600" dirty="0">
              <a:solidFill>
                <a:prstClr val="black"/>
              </a:solidFill>
            </a:endParaRPr>
          </a:p>
          <a:p>
            <a:pPr marL="571500" indent="-571500">
              <a:buFont typeface="Arial" panose="020B0604020202020204" pitchFamily="34" charset="0"/>
              <a:buChar char="•"/>
            </a:pPr>
            <a:r>
              <a:rPr lang="tr-TR" sz="3600" dirty="0">
                <a:solidFill>
                  <a:prstClr val="black"/>
                </a:solidFill>
              </a:rPr>
              <a:t>Görevli</a:t>
            </a:r>
          </a:p>
          <a:p>
            <a:pPr marL="571500" indent="-571500">
              <a:buFont typeface="Arial" panose="020B0604020202020204" pitchFamily="34" charset="0"/>
              <a:buChar char="•"/>
            </a:pPr>
            <a:r>
              <a:rPr lang="tr-TR" sz="3600" dirty="0">
                <a:solidFill>
                  <a:prstClr val="black"/>
                </a:solidFill>
              </a:rPr>
              <a:t>Yıllık izin olarak kullanılır.</a:t>
            </a:r>
          </a:p>
        </p:txBody>
      </p:sp>
    </p:spTree>
    <p:extLst>
      <p:ext uri="{BB962C8B-B14F-4D97-AF65-F5344CB8AC3E}">
        <p14:creationId xmlns:p14="http://schemas.microsoft.com/office/powerpoint/2010/main" val="168811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297456"/>
            <a:ext cx="6260098" cy="461665"/>
          </a:xfrm>
          <a:prstGeom prst="rect">
            <a:avLst/>
          </a:prstGeom>
          <a:noFill/>
        </p:spPr>
        <p:txBody>
          <a:bodyPr wrap="square" rtlCol="0">
            <a:spAutoFit/>
          </a:bodyPr>
          <a:lstStyle/>
          <a:p>
            <a:r>
              <a:rPr lang="tr-TR" sz="2400" b="1" dirty="0" smtClean="0">
                <a:solidFill>
                  <a:srgbClr val="FFC000"/>
                </a:solidFill>
              </a:rPr>
              <a:t>İZİN UYGULAMASI (İzin alınacak Makamlar) </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2336163792"/>
              </p:ext>
            </p:extLst>
          </p:nvPr>
        </p:nvGraphicFramePr>
        <p:xfrm>
          <a:off x="140703" y="780112"/>
          <a:ext cx="8958148" cy="5954617"/>
        </p:xfrm>
        <a:graphic>
          <a:graphicData uri="http://schemas.openxmlformats.org/drawingml/2006/table">
            <a:tbl>
              <a:tblPr firstRow="1" bandRow="1">
                <a:tableStyleId>{5C22544A-7EE6-4342-B048-85BDC9FD1C3A}</a:tableStyleId>
              </a:tblPr>
              <a:tblGrid>
                <a:gridCol w="2941504"/>
                <a:gridCol w="2941504"/>
                <a:gridCol w="3075140"/>
              </a:tblGrid>
              <a:tr h="440158">
                <a:tc>
                  <a:txBody>
                    <a:bodyPr/>
                    <a:lstStyle/>
                    <a:p>
                      <a:r>
                        <a:rPr lang="tr-TR" dirty="0" smtClean="0"/>
                        <a:t>Kişi</a:t>
                      </a:r>
                      <a:endParaRPr lang="tr-TR" dirty="0"/>
                    </a:p>
                  </a:txBody>
                  <a:tcPr/>
                </a:tc>
                <a:tc>
                  <a:txBody>
                    <a:bodyPr/>
                    <a:lstStyle/>
                    <a:p>
                      <a:r>
                        <a:rPr lang="tr-TR" dirty="0" smtClean="0"/>
                        <a:t>Birim Amiri</a:t>
                      </a:r>
                      <a:endParaRPr lang="tr-TR" dirty="0"/>
                    </a:p>
                  </a:txBody>
                  <a:tcPr/>
                </a:tc>
                <a:tc>
                  <a:txBody>
                    <a:bodyPr/>
                    <a:lstStyle/>
                    <a:p>
                      <a:r>
                        <a:rPr lang="tr-TR" dirty="0" smtClean="0"/>
                        <a:t>Onay Makamı</a:t>
                      </a:r>
                      <a:endParaRPr lang="tr-TR" dirty="0"/>
                    </a:p>
                  </a:txBody>
                  <a:tcPr/>
                </a:tc>
              </a:tr>
              <a:tr h="394187">
                <a:tc>
                  <a:txBody>
                    <a:bodyPr/>
                    <a:lstStyle/>
                    <a:p>
                      <a:r>
                        <a:rPr lang="tr-TR" dirty="0" smtClean="0"/>
                        <a:t>Araştırma</a:t>
                      </a:r>
                      <a:r>
                        <a:rPr lang="tr-TR" baseline="0" dirty="0" smtClean="0"/>
                        <a:t> Görevlisi</a:t>
                      </a:r>
                      <a:endParaRPr lang="tr-TR" dirty="0"/>
                    </a:p>
                  </a:txBody>
                  <a:tcPr/>
                </a:tc>
                <a:tc>
                  <a:txBody>
                    <a:bodyPr/>
                    <a:lstStyle/>
                    <a:p>
                      <a:r>
                        <a:rPr lang="tr-TR" dirty="0" smtClean="0"/>
                        <a:t>Bölüm Başkanı</a:t>
                      </a:r>
                      <a:endParaRPr lang="tr-TR" dirty="0"/>
                    </a:p>
                  </a:txBody>
                  <a:tcPr/>
                </a:tc>
                <a:tc>
                  <a:txBody>
                    <a:bodyPr/>
                    <a:lstStyle/>
                    <a:p>
                      <a:r>
                        <a:rPr lang="tr-TR" dirty="0" smtClean="0"/>
                        <a:t>Dekan/Dekan</a:t>
                      </a:r>
                      <a:r>
                        <a:rPr lang="tr-TR" baseline="0" dirty="0" smtClean="0"/>
                        <a:t> Yardımcısı</a:t>
                      </a:r>
                      <a:endParaRPr lang="tr-TR" dirty="0"/>
                    </a:p>
                  </a:txBody>
                  <a:tcPr/>
                </a:tc>
              </a:tr>
              <a:tr h="418455">
                <a:tc>
                  <a:txBody>
                    <a:bodyPr/>
                    <a:lstStyle/>
                    <a:p>
                      <a:r>
                        <a:rPr lang="tr-TR" dirty="0" smtClean="0"/>
                        <a:t>Okutman</a:t>
                      </a:r>
                      <a:endParaRPr lang="tr-TR" dirty="0"/>
                    </a:p>
                  </a:txBody>
                  <a:tcPr/>
                </a:tc>
                <a:tc>
                  <a:txBody>
                    <a:bodyPr/>
                    <a:lstStyle/>
                    <a:p>
                      <a:r>
                        <a:rPr lang="tr-TR" dirty="0" smtClean="0"/>
                        <a:t>Yabancı Diller Koordinatörü</a:t>
                      </a:r>
                      <a:endParaRPr lang="tr-TR" dirty="0"/>
                    </a:p>
                  </a:txBody>
                  <a:tcPr/>
                </a:tc>
                <a:tc>
                  <a:txBody>
                    <a:bodyPr/>
                    <a:lstStyle/>
                    <a:p>
                      <a:r>
                        <a:rPr lang="tr-TR" dirty="0" smtClean="0"/>
                        <a:t>Rektör Yardımcısı</a:t>
                      </a:r>
                      <a:endParaRPr lang="tr-TR" dirty="0"/>
                    </a:p>
                  </a:txBody>
                  <a:tcPr/>
                </a:tc>
              </a:tr>
              <a:tr h="394187">
                <a:tc>
                  <a:txBody>
                    <a:bodyPr/>
                    <a:lstStyle/>
                    <a:p>
                      <a:r>
                        <a:rPr lang="tr-TR" dirty="0" smtClean="0"/>
                        <a:t>Yardımcı Doçent </a:t>
                      </a:r>
                      <a:endParaRPr lang="tr-TR" dirty="0"/>
                    </a:p>
                  </a:txBody>
                  <a:tcPr/>
                </a:tc>
                <a:tc>
                  <a:txBody>
                    <a:bodyPr/>
                    <a:lstStyle/>
                    <a:p>
                      <a:r>
                        <a:rPr lang="tr-TR" dirty="0" smtClean="0"/>
                        <a:t>Bölüm Başkanı</a:t>
                      </a:r>
                      <a:endParaRPr lang="tr-TR" dirty="0"/>
                    </a:p>
                  </a:txBody>
                  <a:tcPr/>
                </a:tc>
                <a:tc>
                  <a:txBody>
                    <a:bodyPr/>
                    <a:lstStyle/>
                    <a:p>
                      <a:r>
                        <a:rPr lang="tr-TR" dirty="0" smtClean="0"/>
                        <a:t>Dekan</a:t>
                      </a:r>
                      <a:endParaRPr lang="tr-TR" dirty="0"/>
                    </a:p>
                  </a:txBody>
                  <a:tcPr/>
                </a:tc>
              </a:tr>
              <a:tr h="394187">
                <a:tc>
                  <a:txBody>
                    <a:bodyPr/>
                    <a:lstStyle/>
                    <a:p>
                      <a:r>
                        <a:rPr lang="tr-TR" dirty="0" smtClean="0"/>
                        <a:t>Doçent</a:t>
                      </a:r>
                      <a:endParaRPr lang="tr-TR" dirty="0"/>
                    </a:p>
                  </a:txBody>
                  <a:tcPr/>
                </a:tc>
                <a:tc>
                  <a:txBody>
                    <a:bodyPr/>
                    <a:lstStyle/>
                    <a:p>
                      <a:r>
                        <a:rPr lang="tr-TR" dirty="0" smtClean="0"/>
                        <a:t>Bölüm Başkanı</a:t>
                      </a:r>
                      <a:endParaRPr lang="tr-TR" dirty="0"/>
                    </a:p>
                  </a:txBody>
                  <a:tcPr/>
                </a:tc>
                <a:tc>
                  <a:txBody>
                    <a:bodyPr/>
                    <a:lstStyle/>
                    <a:p>
                      <a:r>
                        <a:rPr lang="tr-TR" dirty="0" smtClean="0"/>
                        <a:t>Dekan</a:t>
                      </a:r>
                      <a:endParaRPr lang="tr-TR" dirty="0"/>
                    </a:p>
                  </a:txBody>
                  <a:tcPr/>
                </a:tc>
              </a:tr>
              <a:tr h="394187">
                <a:tc>
                  <a:txBody>
                    <a:bodyPr/>
                    <a:lstStyle/>
                    <a:p>
                      <a:r>
                        <a:rPr lang="tr-TR" dirty="0" smtClean="0"/>
                        <a:t>Profesör</a:t>
                      </a:r>
                      <a:endParaRPr lang="tr-TR" dirty="0"/>
                    </a:p>
                  </a:txBody>
                  <a:tcPr/>
                </a:tc>
                <a:tc>
                  <a:txBody>
                    <a:bodyPr/>
                    <a:lstStyle/>
                    <a:p>
                      <a:r>
                        <a:rPr lang="tr-TR" dirty="0" smtClean="0"/>
                        <a:t>Bölüm Başkanı</a:t>
                      </a:r>
                      <a:endParaRPr lang="tr-TR" dirty="0"/>
                    </a:p>
                  </a:txBody>
                  <a:tcPr/>
                </a:tc>
                <a:tc>
                  <a:txBody>
                    <a:bodyPr/>
                    <a:lstStyle/>
                    <a:p>
                      <a:r>
                        <a:rPr lang="tr-TR" dirty="0" smtClean="0"/>
                        <a:t>Dekan</a:t>
                      </a:r>
                      <a:endParaRPr lang="tr-TR" dirty="0"/>
                    </a:p>
                  </a:txBody>
                  <a:tcPr/>
                </a:tc>
              </a:tr>
              <a:tr h="394187">
                <a:tc>
                  <a:txBody>
                    <a:bodyPr/>
                    <a:lstStyle/>
                    <a:p>
                      <a:r>
                        <a:rPr lang="tr-TR" dirty="0" smtClean="0"/>
                        <a:t>Bölüm</a:t>
                      </a:r>
                      <a:r>
                        <a:rPr lang="tr-TR" baseline="0" dirty="0" smtClean="0"/>
                        <a:t> Başkanı</a:t>
                      </a:r>
                      <a:endParaRPr lang="tr-TR" dirty="0"/>
                    </a:p>
                  </a:txBody>
                  <a:tcPr/>
                </a:tc>
                <a:tc>
                  <a:txBody>
                    <a:bodyPr/>
                    <a:lstStyle/>
                    <a:p>
                      <a:r>
                        <a:rPr lang="tr-TR" dirty="0" smtClean="0"/>
                        <a:t>Dekan Yardımcısı</a:t>
                      </a:r>
                      <a:endParaRPr lang="tr-TR" dirty="0"/>
                    </a:p>
                  </a:txBody>
                  <a:tcPr/>
                </a:tc>
                <a:tc>
                  <a:txBody>
                    <a:bodyPr/>
                    <a:lstStyle/>
                    <a:p>
                      <a:r>
                        <a:rPr lang="tr-TR" dirty="0" smtClean="0"/>
                        <a:t>Dekan</a:t>
                      </a:r>
                      <a:endParaRPr lang="tr-TR" dirty="0"/>
                    </a:p>
                  </a:txBody>
                  <a:tcPr/>
                </a:tc>
              </a:tr>
              <a:tr h="394187">
                <a:tc>
                  <a:txBody>
                    <a:bodyPr/>
                    <a:lstStyle/>
                    <a:p>
                      <a:r>
                        <a:rPr lang="tr-TR" dirty="0" smtClean="0"/>
                        <a:t>Enstitü</a:t>
                      </a:r>
                      <a:r>
                        <a:rPr lang="tr-TR" baseline="0" dirty="0" smtClean="0"/>
                        <a:t> Müdürü</a:t>
                      </a:r>
                      <a:endParaRPr lang="tr-TR" dirty="0"/>
                    </a:p>
                  </a:txBody>
                  <a:tcPr/>
                </a:tc>
                <a:tc>
                  <a:txBody>
                    <a:bodyPr/>
                    <a:lstStyle/>
                    <a:p>
                      <a:r>
                        <a:rPr lang="tr-TR" dirty="0" smtClean="0"/>
                        <a:t>Rektör</a:t>
                      </a:r>
                      <a:r>
                        <a:rPr lang="tr-TR" baseline="0" dirty="0" smtClean="0"/>
                        <a:t> Yardımcısı</a:t>
                      </a:r>
                      <a:endParaRPr lang="tr-TR" dirty="0"/>
                    </a:p>
                  </a:txBody>
                  <a:tcPr/>
                </a:tc>
                <a:tc>
                  <a:txBody>
                    <a:bodyPr/>
                    <a:lstStyle/>
                    <a:p>
                      <a:r>
                        <a:rPr lang="tr-TR" dirty="0" smtClean="0"/>
                        <a:t>Rektör</a:t>
                      </a:r>
                      <a:endParaRPr lang="tr-TR" baseline="0" dirty="0" smtClean="0"/>
                    </a:p>
                  </a:txBody>
                  <a:tcPr/>
                </a:tc>
              </a:tr>
              <a:tr h="394187">
                <a:tc>
                  <a:txBody>
                    <a:bodyPr/>
                    <a:lstStyle/>
                    <a:p>
                      <a:r>
                        <a:rPr lang="tr-TR" dirty="0" smtClean="0"/>
                        <a:t>Dekan </a:t>
                      </a:r>
                      <a:endParaRPr lang="tr-TR" dirty="0"/>
                    </a:p>
                  </a:txBody>
                  <a:tcPr/>
                </a:tc>
                <a:tc>
                  <a:txBody>
                    <a:bodyPr/>
                    <a:lstStyle/>
                    <a:p>
                      <a:r>
                        <a:rPr lang="tr-TR" dirty="0" smtClean="0"/>
                        <a:t>Rektör Yardımcısı</a:t>
                      </a:r>
                      <a:endParaRPr lang="tr-TR" dirty="0"/>
                    </a:p>
                  </a:txBody>
                  <a:tcPr/>
                </a:tc>
                <a:tc>
                  <a:txBody>
                    <a:bodyPr/>
                    <a:lstStyle/>
                    <a:p>
                      <a:r>
                        <a:rPr lang="tr-TR" baseline="0" dirty="0" smtClean="0"/>
                        <a:t>Rektör </a:t>
                      </a:r>
                    </a:p>
                  </a:txBody>
                  <a:tcPr/>
                </a:tc>
              </a:tr>
              <a:tr h="394187">
                <a:tc>
                  <a:txBody>
                    <a:bodyPr/>
                    <a:lstStyle/>
                    <a:p>
                      <a:r>
                        <a:rPr lang="tr-TR" dirty="0" smtClean="0"/>
                        <a:t>Genel Sekreter</a:t>
                      </a:r>
                      <a:endParaRPr lang="tr-TR" dirty="0"/>
                    </a:p>
                  </a:txBody>
                  <a:tcPr/>
                </a:tc>
                <a:tc>
                  <a:txBody>
                    <a:bodyPr/>
                    <a:lstStyle/>
                    <a:p>
                      <a:r>
                        <a:rPr lang="tr-TR" dirty="0" smtClean="0"/>
                        <a:t>Rektör Yardımcısı</a:t>
                      </a:r>
                      <a:endParaRPr lang="tr-TR" dirty="0"/>
                    </a:p>
                  </a:txBody>
                  <a:tcPr/>
                </a:tc>
                <a:tc>
                  <a:txBody>
                    <a:bodyPr/>
                    <a:lstStyle/>
                    <a:p>
                      <a:r>
                        <a:rPr lang="tr-TR" baseline="0" dirty="0" smtClean="0"/>
                        <a:t>Rektör</a:t>
                      </a:r>
                    </a:p>
                  </a:txBody>
                  <a:tcPr/>
                </a:tc>
              </a:tr>
              <a:tr h="394187">
                <a:tc>
                  <a:txBody>
                    <a:bodyPr/>
                    <a:lstStyle/>
                    <a:p>
                      <a:r>
                        <a:rPr lang="tr-TR" dirty="0" smtClean="0"/>
                        <a:t>Fakülte</a:t>
                      </a:r>
                      <a:r>
                        <a:rPr lang="tr-TR" baseline="0" dirty="0" smtClean="0"/>
                        <a:t> Sekreteri</a:t>
                      </a:r>
                      <a:endParaRPr lang="tr-TR" dirty="0"/>
                    </a:p>
                  </a:txBody>
                  <a:tcPr/>
                </a:tc>
                <a:tc>
                  <a:txBody>
                    <a:bodyPr/>
                    <a:lstStyle/>
                    <a:p>
                      <a:r>
                        <a:rPr lang="tr-TR" dirty="0" smtClean="0"/>
                        <a:t>Dekan </a:t>
                      </a:r>
                      <a:endParaRPr lang="tr-TR" dirty="0"/>
                    </a:p>
                  </a:txBody>
                  <a:tcPr/>
                </a:tc>
                <a:tc>
                  <a:txBody>
                    <a:bodyPr/>
                    <a:lstStyle/>
                    <a:p>
                      <a:r>
                        <a:rPr lang="tr-TR" baseline="0" dirty="0" smtClean="0"/>
                        <a:t>Genel Sekreter</a:t>
                      </a:r>
                    </a:p>
                  </a:txBody>
                  <a:tcPr/>
                </a:tc>
              </a:tr>
              <a:tr h="394187">
                <a:tc>
                  <a:txBody>
                    <a:bodyPr/>
                    <a:lstStyle/>
                    <a:p>
                      <a:r>
                        <a:rPr lang="tr-TR" dirty="0" smtClean="0"/>
                        <a:t> Müdür/Koordinatörler</a:t>
                      </a:r>
                      <a:endParaRPr lang="tr-TR" dirty="0"/>
                    </a:p>
                  </a:txBody>
                  <a:tcPr/>
                </a:tc>
                <a:tc>
                  <a:txBody>
                    <a:bodyPr/>
                    <a:lstStyle/>
                    <a:p>
                      <a:r>
                        <a:rPr lang="tr-TR" dirty="0" smtClean="0"/>
                        <a:t>Genel </a:t>
                      </a:r>
                      <a:r>
                        <a:rPr lang="tr-TR" dirty="0" smtClean="0"/>
                        <a:t>Sekreter</a:t>
                      </a:r>
                      <a:endParaRPr lang="tr-TR" dirty="0"/>
                    </a:p>
                  </a:txBody>
                  <a:tcPr/>
                </a:tc>
                <a:tc>
                  <a:txBody>
                    <a:bodyPr/>
                    <a:lstStyle/>
                    <a:p>
                      <a:r>
                        <a:rPr lang="tr-TR" baseline="0" dirty="0" smtClean="0"/>
                        <a:t>Rektör</a:t>
                      </a:r>
                    </a:p>
                  </a:txBody>
                  <a:tcPr/>
                </a:tc>
              </a:tr>
              <a:tr h="394187">
                <a:tc>
                  <a:txBody>
                    <a:bodyPr/>
                    <a:lstStyle/>
                    <a:p>
                      <a:r>
                        <a:rPr lang="tr-TR" baseline="0" dirty="0" smtClean="0"/>
                        <a:t> Özel kalem</a:t>
                      </a:r>
                      <a:endParaRPr lang="tr-TR" dirty="0"/>
                    </a:p>
                  </a:txBody>
                  <a:tcPr/>
                </a:tc>
                <a:tc>
                  <a:txBody>
                    <a:bodyPr/>
                    <a:lstStyle/>
                    <a:p>
                      <a:r>
                        <a:rPr lang="tr-TR" dirty="0" smtClean="0"/>
                        <a:t>Dekan /Rektör Yardımcısı</a:t>
                      </a:r>
                      <a:endParaRPr lang="tr-TR" dirty="0"/>
                    </a:p>
                  </a:txBody>
                  <a:tcPr/>
                </a:tc>
                <a:tc>
                  <a:txBody>
                    <a:bodyPr/>
                    <a:lstStyle/>
                    <a:p>
                      <a:r>
                        <a:rPr lang="tr-TR" baseline="0" dirty="0" smtClean="0"/>
                        <a:t>Genel Sekreter/Rektör</a:t>
                      </a:r>
                    </a:p>
                  </a:txBody>
                  <a:tcPr/>
                </a:tc>
              </a:tr>
              <a:tr h="394187">
                <a:tc>
                  <a:txBody>
                    <a:bodyPr/>
                    <a:lstStyle/>
                    <a:p>
                      <a:r>
                        <a:rPr lang="tr-TR" dirty="0" smtClean="0"/>
                        <a:t>Daire Başkanları</a:t>
                      </a:r>
                      <a:endParaRPr lang="tr-TR" dirty="0"/>
                    </a:p>
                  </a:txBody>
                  <a:tcPr/>
                </a:tc>
                <a:tc>
                  <a:txBody>
                    <a:bodyPr/>
                    <a:lstStyle/>
                    <a:p>
                      <a:r>
                        <a:rPr lang="tr-TR" dirty="0" smtClean="0"/>
                        <a:t>Genel Sekreter</a:t>
                      </a:r>
                      <a:endParaRPr lang="tr-TR" dirty="0"/>
                    </a:p>
                  </a:txBody>
                  <a:tcPr/>
                </a:tc>
                <a:tc>
                  <a:txBody>
                    <a:bodyPr/>
                    <a:lstStyle/>
                    <a:p>
                      <a:r>
                        <a:rPr lang="tr-TR" baseline="0" dirty="0" smtClean="0"/>
                        <a:t>Rektör</a:t>
                      </a:r>
                    </a:p>
                  </a:txBody>
                  <a:tcPr/>
                </a:tc>
              </a:tr>
              <a:tr h="313632">
                <a:tc>
                  <a:txBody>
                    <a:bodyPr/>
                    <a:lstStyle/>
                    <a:p>
                      <a:r>
                        <a:rPr lang="tr-TR" dirty="0" smtClean="0"/>
                        <a:t>İdari</a:t>
                      </a:r>
                      <a:r>
                        <a:rPr lang="tr-TR" baseline="0" dirty="0" smtClean="0"/>
                        <a:t> Personel</a:t>
                      </a:r>
                      <a:endParaRPr lang="tr-TR" dirty="0"/>
                    </a:p>
                  </a:txBody>
                  <a:tcPr/>
                </a:tc>
                <a:tc>
                  <a:txBody>
                    <a:bodyPr/>
                    <a:lstStyle/>
                    <a:p>
                      <a:r>
                        <a:rPr lang="tr-TR" dirty="0" smtClean="0"/>
                        <a:t>Daire</a:t>
                      </a:r>
                      <a:r>
                        <a:rPr lang="tr-TR" baseline="0" dirty="0" smtClean="0"/>
                        <a:t> Başkanı/Koordinatör</a:t>
                      </a:r>
                      <a:endParaRPr lang="tr-TR" dirty="0"/>
                    </a:p>
                  </a:txBody>
                  <a:tcPr/>
                </a:tc>
                <a:tc>
                  <a:txBody>
                    <a:bodyPr/>
                    <a:lstStyle/>
                    <a:p>
                      <a:r>
                        <a:rPr lang="tr-TR" baseline="0" dirty="0" smtClean="0"/>
                        <a:t>Genel Sekreter</a:t>
                      </a:r>
                    </a:p>
                  </a:txBody>
                  <a:tcPr/>
                </a:tc>
              </a:tr>
            </a:tbl>
          </a:graphicData>
        </a:graphic>
      </p:graphicFrame>
    </p:spTree>
    <p:extLst>
      <p:ext uri="{BB962C8B-B14F-4D97-AF65-F5344CB8AC3E}">
        <p14:creationId xmlns:p14="http://schemas.microsoft.com/office/powerpoint/2010/main" val="196037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KULLANILACAK FORMLAR</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864527341"/>
              </p:ext>
            </p:extLst>
          </p:nvPr>
        </p:nvGraphicFramePr>
        <p:xfrm>
          <a:off x="1479932" y="1397000"/>
          <a:ext cx="6096000" cy="2966720"/>
        </p:xfrm>
        <a:graphic>
          <a:graphicData uri="http://schemas.openxmlformats.org/drawingml/2006/table">
            <a:tbl>
              <a:tblPr firstRow="1" bandRow="1">
                <a:tableStyleId>{5C22544A-7EE6-4342-B048-85BDC9FD1C3A}</a:tableStyleId>
              </a:tblPr>
              <a:tblGrid>
                <a:gridCol w="4006467"/>
                <a:gridCol w="2089533"/>
              </a:tblGrid>
              <a:tr h="370840">
                <a:tc>
                  <a:txBody>
                    <a:bodyPr/>
                    <a:lstStyle/>
                    <a:p>
                      <a:r>
                        <a:rPr lang="tr-TR" dirty="0" smtClean="0"/>
                        <a:t>AÇIKLAMA</a:t>
                      </a:r>
                      <a:endParaRPr lang="tr-TR" dirty="0"/>
                    </a:p>
                  </a:txBody>
                  <a:tcPr/>
                </a:tc>
                <a:tc>
                  <a:txBody>
                    <a:bodyPr/>
                    <a:lstStyle/>
                    <a:p>
                      <a:r>
                        <a:rPr lang="tr-TR" dirty="0" smtClean="0"/>
                        <a:t>FORM NO</a:t>
                      </a:r>
                      <a:endParaRPr lang="tr-TR" dirty="0"/>
                    </a:p>
                  </a:txBody>
                  <a:tcPr/>
                </a:tc>
              </a:tr>
              <a:tr h="370840">
                <a:tc>
                  <a:txBody>
                    <a:bodyPr/>
                    <a:lstStyle/>
                    <a:p>
                      <a:r>
                        <a:rPr lang="tr-TR" dirty="0" smtClean="0"/>
                        <a:t>Akademik</a:t>
                      </a:r>
                      <a:r>
                        <a:rPr lang="tr-TR" baseline="0" dirty="0" smtClean="0"/>
                        <a:t> Personel (idari görevli)</a:t>
                      </a:r>
                      <a:endParaRPr lang="tr-TR" dirty="0"/>
                    </a:p>
                  </a:txBody>
                  <a:tcPr/>
                </a:tc>
                <a:tc>
                  <a:txBody>
                    <a:bodyPr/>
                    <a:lstStyle/>
                    <a:p>
                      <a:r>
                        <a:rPr lang="tr-TR" baseline="0" dirty="0" smtClean="0"/>
                        <a:t>PDB 001</a:t>
                      </a:r>
                      <a:endParaRPr lang="tr-TR" dirty="0"/>
                    </a:p>
                  </a:txBody>
                  <a:tcPr/>
                </a:tc>
              </a:tr>
              <a:tr h="370840">
                <a:tc>
                  <a:txBody>
                    <a:bodyPr/>
                    <a:lstStyle/>
                    <a:p>
                      <a:r>
                        <a:rPr lang="tr-TR" dirty="0" smtClean="0"/>
                        <a:t>İdari</a:t>
                      </a:r>
                      <a:r>
                        <a:rPr lang="tr-TR" baseline="0" dirty="0" smtClean="0"/>
                        <a:t> Personel (Birim amiri)</a:t>
                      </a:r>
                      <a:endParaRPr lang="tr-TR" dirty="0"/>
                    </a:p>
                  </a:txBody>
                  <a:tcPr/>
                </a:tc>
                <a:tc>
                  <a:txBody>
                    <a:bodyPr/>
                    <a:lstStyle/>
                    <a:p>
                      <a:r>
                        <a:rPr lang="tr-TR" dirty="0" smtClean="0"/>
                        <a:t>PDB</a:t>
                      </a:r>
                      <a:r>
                        <a:rPr lang="tr-TR" baseline="0" dirty="0" smtClean="0"/>
                        <a:t> 002</a:t>
                      </a:r>
                      <a:endParaRPr lang="tr-TR" dirty="0"/>
                    </a:p>
                  </a:txBody>
                  <a:tcPr/>
                </a:tc>
              </a:tr>
              <a:tr h="370840">
                <a:tc>
                  <a:txBody>
                    <a:bodyPr/>
                    <a:lstStyle/>
                    <a:p>
                      <a:r>
                        <a:rPr lang="tr-TR" dirty="0" smtClean="0"/>
                        <a:t>Akademik Personel</a:t>
                      </a:r>
                      <a:endParaRPr lang="tr-TR" dirty="0"/>
                    </a:p>
                  </a:txBody>
                  <a:tcPr/>
                </a:tc>
                <a:tc>
                  <a:txBody>
                    <a:bodyPr/>
                    <a:lstStyle/>
                    <a:p>
                      <a:r>
                        <a:rPr lang="tr-TR" dirty="0" smtClean="0"/>
                        <a:t>PDB</a:t>
                      </a:r>
                      <a:r>
                        <a:rPr lang="tr-TR" baseline="0" dirty="0" smtClean="0"/>
                        <a:t> 003</a:t>
                      </a:r>
                      <a:endParaRPr lang="tr-TR" dirty="0"/>
                    </a:p>
                  </a:txBody>
                  <a:tcPr/>
                </a:tc>
              </a:tr>
              <a:tr h="370840">
                <a:tc>
                  <a:txBody>
                    <a:bodyPr/>
                    <a:lstStyle/>
                    <a:p>
                      <a:r>
                        <a:rPr lang="tr-TR" dirty="0" smtClean="0"/>
                        <a:t>İdari Personel</a:t>
                      </a:r>
                      <a:endParaRPr lang="tr-TR" dirty="0"/>
                    </a:p>
                  </a:txBody>
                  <a:tcPr/>
                </a:tc>
                <a:tc>
                  <a:txBody>
                    <a:bodyPr/>
                    <a:lstStyle/>
                    <a:p>
                      <a:r>
                        <a:rPr lang="tr-TR" dirty="0" smtClean="0"/>
                        <a:t>PDB 004</a:t>
                      </a:r>
                      <a:endParaRPr lang="tr-TR" dirty="0"/>
                    </a:p>
                  </a:txBody>
                  <a:tcPr/>
                </a:tc>
              </a:tr>
              <a:tr h="370840">
                <a:tc>
                  <a:txBody>
                    <a:bodyPr/>
                    <a:lstStyle/>
                    <a:p>
                      <a:r>
                        <a:rPr lang="tr-TR" dirty="0" smtClean="0"/>
                        <a:t>Görevlendirme</a:t>
                      </a:r>
                      <a:r>
                        <a:rPr lang="tr-TR" baseline="0" dirty="0" smtClean="0"/>
                        <a:t> Talep (il içi)</a:t>
                      </a:r>
                      <a:endParaRPr lang="tr-TR" dirty="0"/>
                    </a:p>
                  </a:txBody>
                  <a:tcPr/>
                </a:tc>
                <a:tc>
                  <a:txBody>
                    <a:bodyPr/>
                    <a:lstStyle/>
                    <a:p>
                      <a:r>
                        <a:rPr lang="tr-TR" dirty="0" smtClean="0"/>
                        <a:t>PDB</a:t>
                      </a:r>
                      <a:r>
                        <a:rPr lang="tr-TR" baseline="0" dirty="0" smtClean="0"/>
                        <a:t> 005</a:t>
                      </a:r>
                      <a:endParaRPr lang="tr-TR" dirty="0"/>
                    </a:p>
                  </a:txBody>
                  <a:tcPr/>
                </a:tc>
              </a:tr>
              <a:tr h="370840">
                <a:tc>
                  <a:txBody>
                    <a:bodyPr/>
                    <a:lstStyle/>
                    <a:p>
                      <a:r>
                        <a:rPr lang="tr-TR" dirty="0" smtClean="0"/>
                        <a:t>Görevlendirme Talep (İl</a:t>
                      </a:r>
                      <a:r>
                        <a:rPr lang="tr-TR" baseline="0" dirty="0" smtClean="0"/>
                        <a:t> dışı/Harcırahla)</a:t>
                      </a:r>
                      <a:endParaRPr lang="tr-TR" dirty="0"/>
                    </a:p>
                  </a:txBody>
                  <a:tcPr/>
                </a:tc>
                <a:tc>
                  <a:txBody>
                    <a:bodyPr/>
                    <a:lstStyle/>
                    <a:p>
                      <a:r>
                        <a:rPr lang="tr-TR" dirty="0" smtClean="0"/>
                        <a:t>PDB</a:t>
                      </a:r>
                      <a:r>
                        <a:rPr lang="tr-TR" baseline="0" dirty="0" smtClean="0"/>
                        <a:t> 006</a:t>
                      </a:r>
                      <a:endParaRPr lang="tr-TR" dirty="0"/>
                    </a:p>
                  </a:txBody>
                  <a:tcPr/>
                </a:tc>
              </a:tr>
              <a:tr h="370840">
                <a:tc>
                  <a:txBody>
                    <a:bodyPr/>
                    <a:lstStyle/>
                    <a:p>
                      <a:r>
                        <a:rPr lang="tr-TR" dirty="0" smtClean="0"/>
                        <a:t>Saatlik İzin ( en fazla 5 saat )</a:t>
                      </a:r>
                      <a:endParaRPr lang="tr-TR" dirty="0"/>
                    </a:p>
                  </a:txBody>
                  <a:tcPr/>
                </a:tc>
                <a:tc>
                  <a:txBody>
                    <a:bodyPr/>
                    <a:lstStyle/>
                    <a:p>
                      <a:r>
                        <a:rPr lang="tr-TR" dirty="0" smtClean="0"/>
                        <a:t>PDB 007</a:t>
                      </a:r>
                      <a:endParaRPr lang="tr-TR" dirty="0"/>
                    </a:p>
                  </a:txBody>
                  <a:tcPr/>
                </a:tc>
              </a:tr>
            </a:tbl>
          </a:graphicData>
        </a:graphic>
      </p:graphicFrame>
    </p:spTree>
    <p:extLst>
      <p:ext uri="{BB962C8B-B14F-4D97-AF65-F5344CB8AC3E}">
        <p14:creationId xmlns:p14="http://schemas.microsoft.com/office/powerpoint/2010/main" val="266281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GÖREVLENDİRME</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32621" y="1431248"/>
            <a:ext cx="7541046" cy="3724096"/>
          </a:xfrm>
          <a:prstGeom prst="rect">
            <a:avLst/>
          </a:prstGeom>
        </p:spPr>
        <p:txBody>
          <a:bodyPr wrap="square">
            <a:spAutoFit/>
          </a:bodyPr>
          <a:lstStyle/>
          <a:p>
            <a:r>
              <a:rPr lang="tr-TR" b="1" dirty="0" smtClean="0">
                <a:solidFill>
                  <a:srgbClr val="C00000"/>
                </a:solidFill>
              </a:rPr>
              <a:t>2547 SAYILI KANUN Madde 39:</a:t>
            </a:r>
          </a:p>
          <a:p>
            <a:endParaRPr lang="tr-TR" b="1" dirty="0" smtClean="0">
              <a:solidFill>
                <a:srgbClr val="C00000"/>
              </a:solidFill>
            </a:endParaRPr>
          </a:p>
          <a:p>
            <a:r>
              <a:rPr lang="tr-TR" sz="2000" dirty="0" smtClean="0">
                <a:solidFill>
                  <a:prstClr val="black"/>
                </a:solidFill>
              </a:rPr>
              <a:t>Öğretim </a:t>
            </a:r>
            <a:r>
              <a:rPr lang="tr-TR" sz="2000" dirty="0">
                <a:solidFill>
                  <a:prstClr val="black"/>
                </a:solidFill>
              </a:rPr>
              <a:t>elemanlarının kurumlarından yolluk almaksızın yurt içinde ve dışında kongre, konferans, seminer ve benzeri bilimsel toplantılarla, bilim ve meslekleri ile ilgili diğer toplantılara katılmalarına, araştırma ve inceleme gezileri yapmalarına, araştırma ve incelemenin gerektirdiği yerde bulunmalarına</a:t>
            </a:r>
            <a:r>
              <a:rPr lang="tr-TR" sz="2000" dirty="0">
                <a:solidFill>
                  <a:srgbClr val="C00000"/>
                </a:solidFill>
              </a:rPr>
              <a:t>, bir haftaya kadar</a:t>
            </a:r>
            <a:r>
              <a:rPr lang="tr-TR" sz="2000" dirty="0">
                <a:solidFill>
                  <a:prstClr val="black"/>
                </a:solidFill>
              </a:rPr>
              <a:t> dekan, enstitü ve yüksek okul müdürleri, </a:t>
            </a:r>
            <a:r>
              <a:rPr lang="tr-TR" sz="2000" dirty="0" err="1">
                <a:solidFill>
                  <a:prstClr val="black"/>
                </a:solidFill>
              </a:rPr>
              <a:t>onbeş</a:t>
            </a:r>
            <a:r>
              <a:rPr lang="tr-TR" sz="2000" dirty="0">
                <a:solidFill>
                  <a:prstClr val="black"/>
                </a:solidFill>
              </a:rPr>
              <a:t> güne kadar rektörler izin verebilirler. Bu şekilde </a:t>
            </a:r>
            <a:r>
              <a:rPr lang="tr-TR" sz="2000" u="sng" dirty="0" err="1">
                <a:solidFill>
                  <a:srgbClr val="C00000"/>
                </a:solidFill>
              </a:rPr>
              <a:t>onbeş</a:t>
            </a:r>
            <a:r>
              <a:rPr lang="tr-TR" sz="2000" u="sng" dirty="0">
                <a:solidFill>
                  <a:srgbClr val="C00000"/>
                </a:solidFill>
              </a:rPr>
              <a:t> günü aşan veya yolluk verilmesini gerektiren</a:t>
            </a:r>
            <a:r>
              <a:rPr lang="tr-TR" sz="2000" dirty="0">
                <a:solidFill>
                  <a:prstClr val="black"/>
                </a:solidFill>
              </a:rPr>
              <a:t> veya araştırma ve incelemenin gerektirdiği masrafların üniversite ile buna bağlı birimlerin bütçesinden veya döner sermaye gelirlerinden ödenmesi </a:t>
            </a:r>
            <a:r>
              <a:rPr lang="tr-TR" sz="2000" dirty="0" err="1">
                <a:solidFill>
                  <a:prstClr val="black"/>
                </a:solidFill>
              </a:rPr>
              <a:t>icabeden</a:t>
            </a:r>
            <a:r>
              <a:rPr lang="tr-TR" sz="2000" dirty="0">
                <a:solidFill>
                  <a:prstClr val="black"/>
                </a:solidFill>
              </a:rPr>
              <a:t> durumlarda, </a:t>
            </a:r>
            <a:r>
              <a:rPr lang="tr-TR" sz="2000" u="sng" dirty="0">
                <a:solidFill>
                  <a:srgbClr val="C00000"/>
                </a:solidFill>
              </a:rPr>
              <a:t>ilgili yönetim kurulunun kararı </a:t>
            </a:r>
            <a:r>
              <a:rPr lang="tr-TR" sz="2000" dirty="0">
                <a:solidFill>
                  <a:prstClr val="black"/>
                </a:solidFill>
              </a:rPr>
              <a:t>ve rektörün onayı gereklidir. </a:t>
            </a:r>
          </a:p>
        </p:txBody>
      </p:sp>
    </p:spTree>
    <p:extLst>
      <p:ext uri="{BB962C8B-B14F-4D97-AF65-F5344CB8AC3E}">
        <p14:creationId xmlns:p14="http://schemas.microsoft.com/office/powerpoint/2010/main" val="4037187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GÖREVLENDİRME</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Metin kutusu 1"/>
          <p:cNvSpPr txBox="1"/>
          <p:nvPr/>
        </p:nvSpPr>
        <p:spPr>
          <a:xfrm>
            <a:off x="319917" y="1498295"/>
            <a:ext cx="8680863" cy="2954655"/>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İl İçi Görevlendirme (Konya)</a:t>
            </a:r>
          </a:p>
          <a:p>
            <a:pPr marL="285750" indent="-285750">
              <a:buFont typeface="Arial" panose="020B0604020202020204" pitchFamily="34" charset="0"/>
              <a:buChar char="•"/>
            </a:pPr>
            <a:r>
              <a:rPr lang="tr-TR" sz="2400" dirty="0" smtClean="0"/>
              <a:t>İl Dışı Görevlendirme</a:t>
            </a:r>
          </a:p>
          <a:p>
            <a:pPr marL="285750" indent="-285750">
              <a:buFont typeface="Arial" panose="020B0604020202020204" pitchFamily="34" charset="0"/>
              <a:buChar char="•"/>
            </a:pPr>
            <a:r>
              <a:rPr lang="tr-TR" sz="2400" dirty="0" smtClean="0"/>
              <a:t>Toplantı, Konferans, Seminer, Sempozyum, Panel Görevlendirme</a:t>
            </a:r>
          </a:p>
          <a:p>
            <a:pPr marL="285750" indent="-285750">
              <a:buFont typeface="Arial" panose="020B0604020202020204" pitchFamily="34" charset="0"/>
              <a:buChar char="•"/>
            </a:pPr>
            <a:r>
              <a:rPr lang="tr-TR" sz="2400" dirty="0"/>
              <a:t> </a:t>
            </a:r>
            <a:r>
              <a:rPr lang="tr-TR" sz="2400" dirty="0" smtClean="0"/>
              <a:t>         - KGTÜ Seyahat Yönergesi Kapsamında</a:t>
            </a:r>
          </a:p>
          <a:p>
            <a:r>
              <a:rPr lang="tr-TR" sz="2400" dirty="0"/>
              <a:t> </a:t>
            </a:r>
            <a:r>
              <a:rPr lang="tr-TR" sz="2400" dirty="0" smtClean="0"/>
              <a:t>                           </a:t>
            </a:r>
            <a:r>
              <a:rPr lang="tr-TR" sz="2400" dirty="0" err="1" smtClean="0"/>
              <a:t>Harcırahlı</a:t>
            </a:r>
            <a:r>
              <a:rPr lang="tr-TR" sz="2400" dirty="0" smtClean="0"/>
              <a:t> (Yolluk ve Yevmiyeli/ </a:t>
            </a:r>
            <a:r>
              <a:rPr lang="tr-TR" sz="2400" dirty="0" err="1" smtClean="0"/>
              <a:t>Yolluklu</a:t>
            </a:r>
            <a:r>
              <a:rPr lang="tr-TR" sz="2400" dirty="0" smtClean="0"/>
              <a:t> / Yevmiyeli)</a:t>
            </a:r>
          </a:p>
          <a:p>
            <a:pPr marL="285750" indent="-285750">
              <a:buFont typeface="Arial" panose="020B0604020202020204" pitchFamily="34" charset="0"/>
              <a:buChar char="•"/>
            </a:pPr>
            <a:r>
              <a:rPr lang="tr-TR" sz="2400" dirty="0"/>
              <a:t> </a:t>
            </a:r>
            <a:r>
              <a:rPr lang="tr-TR" sz="2400" dirty="0" smtClean="0"/>
              <a:t>         - </a:t>
            </a:r>
            <a:r>
              <a:rPr lang="tr-TR" sz="2400" dirty="0" err="1" smtClean="0"/>
              <a:t>Harcırahsız</a:t>
            </a:r>
            <a:r>
              <a:rPr lang="tr-TR" sz="2400" dirty="0" smtClean="0"/>
              <a:t> (sadece Görevli izinle-Kendi imkanlarıyla)</a:t>
            </a:r>
          </a:p>
          <a:p>
            <a:r>
              <a:rPr lang="tr-TR" sz="2400" dirty="0"/>
              <a:t> </a:t>
            </a:r>
            <a:r>
              <a:rPr lang="tr-TR" sz="2400" dirty="0" smtClean="0"/>
              <a:t>         </a:t>
            </a:r>
          </a:p>
          <a:p>
            <a:r>
              <a:rPr lang="tr-TR" dirty="0"/>
              <a:t> </a:t>
            </a:r>
            <a:r>
              <a:rPr lang="tr-TR" dirty="0" smtClean="0"/>
              <a:t>                                                      </a:t>
            </a:r>
            <a:endParaRPr lang="tr-TR" dirty="0"/>
          </a:p>
        </p:txBody>
      </p:sp>
    </p:spTree>
    <p:extLst>
      <p:ext uri="{BB962C8B-B14F-4D97-AF65-F5344CB8AC3E}">
        <p14:creationId xmlns:p14="http://schemas.microsoft.com/office/powerpoint/2010/main" val="1605680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YOLLUK  BİLDİRİMİ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schemeClr val="bg1"/>
                </a:solidFill>
              </a:rPr>
              <a:t>…/...</a:t>
            </a:r>
            <a:endParaRPr lang="tr-TR" dirty="0">
              <a:solidFill>
                <a:schemeClr val="bg1"/>
              </a:solidFill>
            </a:endParaRPr>
          </a:p>
        </p:txBody>
      </p:sp>
      <p:sp>
        <p:nvSpPr>
          <p:cNvPr id="2" name="Metin kutusu 1"/>
          <p:cNvSpPr txBox="1"/>
          <p:nvPr/>
        </p:nvSpPr>
        <p:spPr>
          <a:xfrm>
            <a:off x="253388" y="1520327"/>
            <a:ext cx="7751096" cy="3785652"/>
          </a:xfrm>
          <a:prstGeom prst="rect">
            <a:avLst/>
          </a:prstGeom>
          <a:noFill/>
        </p:spPr>
        <p:txBody>
          <a:bodyPr wrap="none" rtlCol="0">
            <a:spAutoFit/>
          </a:bodyPr>
          <a:lstStyle/>
          <a:p>
            <a:r>
              <a:rPr lang="tr-TR" sz="2400" dirty="0" smtClean="0"/>
              <a:t>KGTÜ Seyahat Yönergesi kapsamında </a:t>
            </a:r>
          </a:p>
          <a:p>
            <a:r>
              <a:rPr lang="tr-TR" sz="2400" dirty="0" smtClean="0"/>
              <a:t>Yolluk ve Yevmiyeli olarak görevlendirilen personel</a:t>
            </a:r>
          </a:p>
          <a:p>
            <a:r>
              <a:rPr lang="tr-TR" sz="2400" dirty="0"/>
              <a:t> </a:t>
            </a:r>
            <a:r>
              <a:rPr lang="tr-TR" sz="2400" dirty="0" smtClean="0"/>
              <a:t>     - Görev onayı</a:t>
            </a:r>
          </a:p>
          <a:p>
            <a:r>
              <a:rPr lang="tr-TR" sz="2400" dirty="0"/>
              <a:t> </a:t>
            </a:r>
            <a:r>
              <a:rPr lang="tr-TR" sz="2400" dirty="0" smtClean="0"/>
              <a:t>     - ÜYK Kararı </a:t>
            </a:r>
          </a:p>
          <a:p>
            <a:r>
              <a:rPr lang="tr-TR" sz="2400" dirty="0" smtClean="0"/>
              <a:t>      - Harcama Belgeleri ile birlikte</a:t>
            </a:r>
          </a:p>
          <a:p>
            <a:endParaRPr lang="tr-TR" sz="2400" dirty="0">
              <a:solidFill>
                <a:srgbClr val="FF0000"/>
              </a:solidFill>
            </a:endParaRPr>
          </a:p>
          <a:p>
            <a:r>
              <a:rPr lang="tr-TR" sz="2400" dirty="0">
                <a:solidFill>
                  <a:srgbClr val="FF0000"/>
                </a:solidFill>
              </a:rPr>
              <a:t>    </a:t>
            </a:r>
            <a:r>
              <a:rPr lang="tr-TR" sz="2400" dirty="0"/>
              <a:t>«</a:t>
            </a:r>
            <a:r>
              <a:rPr lang="tr-TR" sz="2400" dirty="0">
                <a:solidFill>
                  <a:srgbClr val="FF0000"/>
                </a:solidFill>
              </a:rPr>
              <a:t>YURTİÇİ / YURTDIŞI GEÇİCİ GÖREV YOLLUĞU </a:t>
            </a:r>
            <a:r>
              <a:rPr lang="tr-TR" sz="2400" smtClean="0">
                <a:solidFill>
                  <a:srgbClr val="FF0000"/>
                </a:solidFill>
              </a:rPr>
              <a:t>BİLDİRİMİ»</a:t>
            </a:r>
          </a:p>
          <a:p>
            <a:r>
              <a:rPr lang="tr-TR" sz="2400" smtClean="0">
                <a:solidFill>
                  <a:srgbClr val="FF0000"/>
                </a:solidFill>
              </a:rPr>
              <a:t> </a:t>
            </a:r>
            <a:endParaRPr lang="tr-TR" sz="2400" dirty="0" smtClean="0">
              <a:solidFill>
                <a:srgbClr val="FF0000"/>
              </a:solidFill>
            </a:endParaRPr>
          </a:p>
          <a:p>
            <a:r>
              <a:rPr lang="tr-TR" sz="2400" dirty="0"/>
              <a:t> </a:t>
            </a:r>
            <a:r>
              <a:rPr lang="tr-TR" sz="2400" dirty="0" smtClean="0"/>
              <a:t>      Formunu düzenleyip İdari ve Mali İşler daire Başkanlığına</a:t>
            </a:r>
          </a:p>
          <a:p>
            <a:r>
              <a:rPr lang="tr-TR" sz="2400" dirty="0"/>
              <a:t> </a:t>
            </a:r>
            <a:r>
              <a:rPr lang="tr-TR" sz="2400" dirty="0" smtClean="0"/>
              <a:t>    vermesi halinde hak edişlerini alabilir.</a:t>
            </a:r>
            <a:endParaRPr lang="tr-TR" sz="2400" dirty="0"/>
          </a:p>
        </p:txBody>
      </p:sp>
    </p:spTree>
    <p:extLst>
      <p:ext uri="{BB962C8B-B14F-4D97-AF65-F5344CB8AC3E}">
        <p14:creationId xmlns:p14="http://schemas.microsoft.com/office/powerpoint/2010/main" val="299810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582</Words>
  <Application>Microsoft Office PowerPoint</Application>
  <PresentationFormat>Ekran Gösterisi (4:3)</PresentationFormat>
  <Paragraphs>128</Paragraphs>
  <Slides>10</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NAMIKCEYHAN</cp:lastModifiedBy>
  <cp:revision>21</cp:revision>
  <dcterms:created xsi:type="dcterms:W3CDTF">2015-06-26T12:20:03Z</dcterms:created>
  <dcterms:modified xsi:type="dcterms:W3CDTF">2017-05-18T12:40:56Z</dcterms:modified>
</cp:coreProperties>
</file>